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65"/>
  </p:normalViewPr>
  <p:slideViewPr>
    <p:cSldViewPr snapToGrid="0" snapToObjects="1">
      <p:cViewPr varScale="1">
        <p:scale>
          <a:sx n="90" d="100"/>
          <a:sy n="90" d="100"/>
        </p:scale>
        <p:origin x="232" y="9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4/19/20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4/19/20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597EA66B-2AAB-42B0-9F9D-38920D8D82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BD84C4-6476-294A-8BDB-0472563B04A5}"/>
              </a:ext>
            </a:extLst>
          </p:cNvPr>
          <p:cNvSpPr>
            <a:spLocks noGrp="1"/>
          </p:cNvSpPr>
          <p:nvPr>
            <p:ph type="ctrTitle"/>
          </p:nvPr>
        </p:nvSpPr>
        <p:spPr>
          <a:xfrm>
            <a:off x="965199" y="885433"/>
            <a:ext cx="10261602" cy="3022257"/>
          </a:xfrm>
          <a:effectLst/>
        </p:spPr>
        <p:txBody>
          <a:bodyPr anchor="b">
            <a:normAutofit/>
          </a:bodyPr>
          <a:lstStyle/>
          <a:p>
            <a:pPr algn="ctr"/>
            <a:r>
              <a:rPr lang="en-US" sz="7200">
                <a:solidFill>
                  <a:schemeClr val="tx1"/>
                </a:solidFill>
              </a:rPr>
              <a:t>Reasoning and Evidence</a:t>
            </a:r>
          </a:p>
        </p:txBody>
      </p:sp>
      <p:sp>
        <p:nvSpPr>
          <p:cNvPr id="3" name="Subtitle 2">
            <a:extLst>
              <a:ext uri="{FF2B5EF4-FFF2-40B4-BE49-F238E27FC236}">
                <a16:creationId xmlns:a16="http://schemas.microsoft.com/office/drawing/2014/main" id="{A6601B7A-F28E-364F-A8EA-455828E07EC3}"/>
              </a:ext>
            </a:extLst>
          </p:cNvPr>
          <p:cNvSpPr>
            <a:spLocks noGrp="1"/>
          </p:cNvSpPr>
          <p:nvPr>
            <p:ph type="subTitle" idx="1"/>
          </p:nvPr>
        </p:nvSpPr>
        <p:spPr>
          <a:xfrm>
            <a:off x="1906955" y="4033164"/>
            <a:ext cx="8378090" cy="1181206"/>
          </a:xfrm>
          <a:effectLst/>
        </p:spPr>
        <p:txBody>
          <a:bodyPr anchor="t">
            <a:normAutofit/>
          </a:bodyPr>
          <a:lstStyle/>
          <a:p>
            <a:pPr algn="ctr"/>
            <a:endParaRPr lang="en-US" sz="2000"/>
          </a:p>
        </p:txBody>
      </p:sp>
      <p:sp>
        <p:nvSpPr>
          <p:cNvPr id="13" name="Freeform: Shape 9">
            <a:extLst>
              <a:ext uri="{FF2B5EF4-FFF2-40B4-BE49-F238E27FC236}">
                <a16:creationId xmlns:a16="http://schemas.microsoft.com/office/drawing/2014/main" id="{D360EBE3-31BB-422F-AA87-FA3873DAE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8482553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E446B7E6-8568-417F-959E-DB3D1E7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1" name="Rectangle 10">
            <a:extLst>
              <a:ext uri="{FF2B5EF4-FFF2-40B4-BE49-F238E27FC236}">
                <a16:creationId xmlns:a16="http://schemas.microsoft.com/office/drawing/2014/main" id="{54047A07-72EC-41BC-A55F-C264F639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8ED35A0-741F-432C-8DE3-0E082DD56825}"/>
              </a:ext>
            </a:extLst>
          </p:cNvPr>
          <p:cNvPicPr>
            <a:picLocks noChangeAspect="1"/>
          </p:cNvPicPr>
          <p:nvPr/>
        </p:nvPicPr>
        <p:blipFill rotWithShape="1">
          <a:blip r:embed="rId2">
            <a:alphaModFix amt="40000"/>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DD4B2B8E-0E70-7640-9DB5-E30B7E685C32}"/>
              </a:ext>
            </a:extLst>
          </p:cNvPr>
          <p:cNvSpPr>
            <a:spLocks noGrp="1"/>
          </p:cNvSpPr>
          <p:nvPr>
            <p:ph type="title"/>
          </p:nvPr>
        </p:nvSpPr>
        <p:spPr>
          <a:xfrm>
            <a:off x="810001" y="1449147"/>
            <a:ext cx="10572000" cy="3732453"/>
          </a:xfrm>
        </p:spPr>
        <p:txBody>
          <a:bodyPr vert="horz" lIns="91440" tIns="45720" rIns="91440" bIns="45720" rtlCol="0" anchor="b">
            <a:normAutofit/>
          </a:bodyPr>
          <a:lstStyle/>
          <a:p>
            <a:r>
              <a:rPr lang="en-US" sz="5400"/>
              <a:t>Objective</a:t>
            </a:r>
          </a:p>
        </p:txBody>
      </p:sp>
      <p:sp>
        <p:nvSpPr>
          <p:cNvPr id="3" name="Content Placeholder 2">
            <a:extLst>
              <a:ext uri="{FF2B5EF4-FFF2-40B4-BE49-F238E27FC236}">
                <a16:creationId xmlns:a16="http://schemas.microsoft.com/office/drawing/2014/main" id="{D12AF8DB-E143-654B-BF93-D7BD037781C5}"/>
              </a:ext>
            </a:extLst>
          </p:cNvPr>
          <p:cNvSpPr>
            <a:spLocks noGrp="1"/>
          </p:cNvSpPr>
          <p:nvPr>
            <p:ph idx="1"/>
          </p:nvPr>
        </p:nvSpPr>
        <p:spPr>
          <a:xfrm>
            <a:off x="810001" y="5280847"/>
            <a:ext cx="10572000" cy="434974"/>
          </a:xfrm>
        </p:spPr>
        <p:txBody>
          <a:bodyPr vert="horz" lIns="91440" tIns="45720" rIns="91440" bIns="45720" rtlCol="0" anchor="t">
            <a:normAutofit/>
          </a:bodyPr>
          <a:lstStyle/>
          <a:p>
            <a:pPr marL="0" indent="0">
              <a:buNone/>
            </a:pPr>
            <a:r>
              <a:rPr lang="en-US" dirty="0"/>
              <a:t>I will explain how an author uses reason and evidence to support specific points in a text. </a:t>
            </a:r>
            <a:endParaRPr lang="en-US"/>
          </a:p>
        </p:txBody>
      </p:sp>
    </p:spTree>
    <p:extLst>
      <p:ext uri="{BB962C8B-B14F-4D97-AF65-F5344CB8AC3E}">
        <p14:creationId xmlns:p14="http://schemas.microsoft.com/office/powerpoint/2010/main" val="397070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8123-0349-C348-BD95-6B0C68221334}"/>
              </a:ext>
            </a:extLst>
          </p:cNvPr>
          <p:cNvSpPr>
            <a:spLocks noGrp="1"/>
          </p:cNvSpPr>
          <p:nvPr>
            <p:ph type="title"/>
          </p:nvPr>
        </p:nvSpPr>
        <p:spPr>
          <a:xfrm>
            <a:off x="810000" y="447188"/>
            <a:ext cx="10571998" cy="970450"/>
          </a:xfrm>
        </p:spPr>
        <p:txBody>
          <a:bodyPr>
            <a:normAutofit/>
          </a:bodyPr>
          <a:lstStyle/>
          <a:p>
            <a:r>
              <a:rPr lang="en-US" dirty="0"/>
              <a:t>Prior Knowledge</a:t>
            </a:r>
          </a:p>
        </p:txBody>
      </p:sp>
      <p:graphicFrame>
        <p:nvGraphicFramePr>
          <p:cNvPr id="4" name="Content Placeholder 3">
            <a:extLst>
              <a:ext uri="{FF2B5EF4-FFF2-40B4-BE49-F238E27FC236}">
                <a16:creationId xmlns:a16="http://schemas.microsoft.com/office/drawing/2014/main" id="{74243D2A-ED54-7B4C-93D6-0771C3063EC5}"/>
              </a:ext>
            </a:extLst>
          </p:cNvPr>
          <p:cNvGraphicFramePr>
            <a:graphicFrameLocks noGrp="1"/>
          </p:cNvGraphicFramePr>
          <p:nvPr>
            <p:ph idx="1"/>
            <p:extLst>
              <p:ext uri="{D42A27DB-BD31-4B8C-83A1-F6EECF244321}">
                <p14:modId xmlns:p14="http://schemas.microsoft.com/office/powerpoint/2010/main" val="4022772025"/>
              </p:ext>
            </p:extLst>
          </p:nvPr>
        </p:nvGraphicFramePr>
        <p:xfrm>
          <a:off x="819150" y="2559635"/>
          <a:ext cx="10553701" cy="3234917"/>
        </p:xfrm>
        <a:graphic>
          <a:graphicData uri="http://schemas.openxmlformats.org/drawingml/2006/table">
            <a:tbl>
              <a:tblPr firstRow="1" bandRow="1">
                <a:tableStyleId>{5C22544A-7EE6-4342-B048-85BDC9FD1C3A}</a:tableStyleId>
              </a:tblPr>
              <a:tblGrid>
                <a:gridCol w="5339131">
                  <a:extLst>
                    <a:ext uri="{9D8B030D-6E8A-4147-A177-3AD203B41FA5}">
                      <a16:colId xmlns:a16="http://schemas.microsoft.com/office/drawing/2014/main" val="3516924650"/>
                    </a:ext>
                  </a:extLst>
                </a:gridCol>
                <a:gridCol w="5214570">
                  <a:extLst>
                    <a:ext uri="{9D8B030D-6E8A-4147-A177-3AD203B41FA5}">
                      <a16:colId xmlns:a16="http://schemas.microsoft.com/office/drawing/2014/main" val="1554465919"/>
                    </a:ext>
                  </a:extLst>
                </a:gridCol>
              </a:tblGrid>
              <a:tr h="397588">
                <a:tc>
                  <a:txBody>
                    <a:bodyPr/>
                    <a:lstStyle/>
                    <a:p>
                      <a:r>
                        <a:rPr lang="en-US" sz="1800"/>
                        <a:t>#1 </a:t>
                      </a:r>
                    </a:p>
                  </a:txBody>
                  <a:tcPr marL="90361" marR="90361" marT="45180" marB="45180"/>
                </a:tc>
                <a:tc>
                  <a:txBody>
                    <a:bodyPr/>
                    <a:lstStyle/>
                    <a:p>
                      <a:r>
                        <a:rPr lang="en-US" sz="1800"/>
                        <a:t>#2</a:t>
                      </a:r>
                    </a:p>
                  </a:txBody>
                  <a:tcPr marL="90361" marR="90361" marT="45180" marB="45180"/>
                </a:tc>
                <a:extLst>
                  <a:ext uri="{0D108BD9-81ED-4DB2-BD59-A6C34878D82A}">
                    <a16:rowId xmlns:a16="http://schemas.microsoft.com/office/drawing/2014/main" val="1411029686"/>
                  </a:ext>
                </a:extLst>
              </a:tr>
              <a:tr h="2837329">
                <a:tc>
                  <a:txBody>
                    <a:bodyPr/>
                    <a:lstStyle/>
                    <a:p>
                      <a:r>
                        <a:rPr lang="en-US" sz="1800"/>
                        <a:t>Everyone should recycle! It helps us to turn our old products into new products. It reduces the amount of trash in our landfills. As a result, it reduces air pollution.</a:t>
                      </a:r>
                    </a:p>
                    <a:p>
                      <a:endParaRPr lang="en-US" sz="1800"/>
                    </a:p>
                    <a:p>
                      <a:r>
                        <a:rPr lang="en-US" sz="1800"/>
                        <a:t>Belief: Everyone should recycle!</a:t>
                      </a:r>
                    </a:p>
                    <a:p>
                      <a:endParaRPr lang="en-US" sz="1800"/>
                    </a:p>
                    <a:p>
                      <a:r>
                        <a:rPr lang="en-US" sz="1800"/>
                        <a:t>The reasons to support this are that it turns our old products into new products, reduces trash in the landfills, and reduces air pollution. </a:t>
                      </a:r>
                    </a:p>
                  </a:txBody>
                  <a:tcPr marL="90361" marR="90361" marT="45180" marB="45180"/>
                </a:tc>
                <a:tc>
                  <a:txBody>
                    <a:bodyPr/>
                    <a:lstStyle/>
                    <a:p>
                      <a:r>
                        <a:rPr lang="en-US" sz="1800"/>
                        <a:t>Kids need to exercise! Physical activity helps build and keep strong bones and muscles. It can also make you sleep better. It also can improve your motor coordination. </a:t>
                      </a:r>
                    </a:p>
                    <a:p>
                      <a:endParaRPr lang="en-US" sz="1800"/>
                    </a:p>
                    <a:p>
                      <a:r>
                        <a:rPr lang="en-US" sz="1800"/>
                        <a:t>Belief: Kids need to exercise!</a:t>
                      </a:r>
                    </a:p>
                    <a:p>
                      <a:endParaRPr lang="en-US" sz="1800"/>
                    </a:p>
                    <a:p>
                      <a:r>
                        <a:rPr lang="en-US" sz="1800"/>
                        <a:t>The reasons to support this are…..?</a:t>
                      </a:r>
                    </a:p>
                  </a:txBody>
                  <a:tcPr marL="90361" marR="90361" marT="45180" marB="45180"/>
                </a:tc>
                <a:extLst>
                  <a:ext uri="{0D108BD9-81ED-4DB2-BD59-A6C34878D82A}">
                    <a16:rowId xmlns:a16="http://schemas.microsoft.com/office/drawing/2014/main" val="1572219511"/>
                  </a:ext>
                </a:extLst>
              </a:tr>
            </a:tbl>
          </a:graphicData>
        </a:graphic>
      </p:graphicFrame>
    </p:spTree>
    <p:extLst>
      <p:ext uri="{BB962C8B-B14F-4D97-AF65-F5344CB8AC3E}">
        <p14:creationId xmlns:p14="http://schemas.microsoft.com/office/powerpoint/2010/main" val="2117324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8695698-E789-804D-8520-95F4E072E54C}"/>
              </a:ext>
            </a:extLst>
          </p:cNvPr>
          <p:cNvSpPr>
            <a:spLocks noGrp="1"/>
          </p:cNvSpPr>
          <p:nvPr>
            <p:ph type="title"/>
          </p:nvPr>
        </p:nvSpPr>
        <p:spPr>
          <a:xfrm>
            <a:off x="451515" y="1734857"/>
            <a:ext cx="3765483" cy="3388287"/>
          </a:xfrm>
        </p:spPr>
        <p:txBody>
          <a:bodyPr anchor="ctr">
            <a:normAutofit/>
          </a:bodyPr>
          <a:lstStyle/>
          <a:p>
            <a:r>
              <a:rPr lang="en-US" dirty="0"/>
              <a:t>Point- What is it?</a:t>
            </a:r>
          </a:p>
        </p:txBody>
      </p:sp>
      <p:sp>
        <p:nvSpPr>
          <p:cNvPr id="3" name="Content Placeholder 2">
            <a:extLst>
              <a:ext uri="{FF2B5EF4-FFF2-40B4-BE49-F238E27FC236}">
                <a16:creationId xmlns:a16="http://schemas.microsoft.com/office/drawing/2014/main" id="{EC1B31CF-A219-FC45-8B23-3E15B65C4350}"/>
              </a:ext>
            </a:extLst>
          </p:cNvPr>
          <p:cNvSpPr>
            <a:spLocks noGrp="1"/>
          </p:cNvSpPr>
          <p:nvPr>
            <p:ph idx="1"/>
          </p:nvPr>
        </p:nvSpPr>
        <p:spPr>
          <a:xfrm>
            <a:off x="6008068" y="978993"/>
            <a:ext cx="5365218" cy="4900014"/>
          </a:xfrm>
          <a:effectLst/>
        </p:spPr>
        <p:txBody>
          <a:bodyPr>
            <a:normAutofit/>
          </a:bodyPr>
          <a:lstStyle/>
          <a:p>
            <a:r>
              <a:rPr lang="en-US" dirty="0"/>
              <a:t>The point is the author’s position on a certain topic. </a:t>
            </a:r>
          </a:p>
          <a:p>
            <a:endParaRPr lang="en-US" dirty="0"/>
          </a:p>
          <a:p>
            <a:endParaRPr lang="en-US" dirty="0"/>
          </a:p>
          <a:p>
            <a:endParaRPr lang="en-US" dirty="0"/>
          </a:p>
          <a:p>
            <a:r>
              <a:rPr lang="en-US" dirty="0"/>
              <a:t>Example: Games and equipment from home should not be allowed on school grounds.</a:t>
            </a:r>
          </a:p>
          <a:p>
            <a:endParaRPr lang="en-US" dirty="0"/>
          </a:p>
          <a:p>
            <a:r>
              <a:rPr lang="en-US" dirty="0"/>
              <a:t>What is the author’s point?</a:t>
            </a:r>
          </a:p>
        </p:txBody>
      </p:sp>
    </p:spTree>
    <p:extLst>
      <p:ext uri="{BB962C8B-B14F-4D97-AF65-F5344CB8AC3E}">
        <p14:creationId xmlns:p14="http://schemas.microsoft.com/office/powerpoint/2010/main" val="394534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BA806-39A0-0547-903C-0DA39ADE5633}"/>
              </a:ext>
            </a:extLst>
          </p:cNvPr>
          <p:cNvSpPr>
            <a:spLocks noGrp="1"/>
          </p:cNvSpPr>
          <p:nvPr>
            <p:ph type="title"/>
          </p:nvPr>
        </p:nvSpPr>
        <p:spPr>
          <a:xfrm>
            <a:off x="810000" y="447188"/>
            <a:ext cx="10571998" cy="970450"/>
          </a:xfrm>
        </p:spPr>
        <p:txBody>
          <a:bodyPr>
            <a:normAutofit/>
          </a:bodyPr>
          <a:lstStyle/>
          <a:p>
            <a:r>
              <a:rPr lang="en-US"/>
              <a:t>Evidence- What is it?</a:t>
            </a:r>
            <a:endParaRPr lang="en-US" dirty="0"/>
          </a:p>
        </p:txBody>
      </p:sp>
      <p:sp>
        <p:nvSpPr>
          <p:cNvPr id="3" name="Content Placeholder 2">
            <a:extLst>
              <a:ext uri="{FF2B5EF4-FFF2-40B4-BE49-F238E27FC236}">
                <a16:creationId xmlns:a16="http://schemas.microsoft.com/office/drawing/2014/main" id="{375F871C-AF87-BC44-9369-36036317FEE7}"/>
              </a:ext>
            </a:extLst>
          </p:cNvPr>
          <p:cNvSpPr>
            <a:spLocks noGrp="1"/>
          </p:cNvSpPr>
          <p:nvPr>
            <p:ph idx="1"/>
          </p:nvPr>
        </p:nvSpPr>
        <p:spPr>
          <a:xfrm>
            <a:off x="818713" y="2413000"/>
            <a:ext cx="3835583" cy="3632200"/>
          </a:xfrm>
        </p:spPr>
        <p:txBody>
          <a:bodyPr>
            <a:normAutofit/>
          </a:bodyPr>
          <a:lstStyle/>
          <a:p>
            <a:pPr>
              <a:lnSpc>
                <a:spcPct val="90000"/>
              </a:lnSpc>
            </a:pPr>
            <a:r>
              <a:rPr lang="en-US" sz="1200"/>
              <a:t>Evidence: reasons that support a particular point </a:t>
            </a:r>
          </a:p>
          <a:p>
            <a:pPr>
              <a:lnSpc>
                <a:spcPct val="90000"/>
              </a:lnSpc>
            </a:pPr>
            <a:endParaRPr lang="en-US" sz="1200"/>
          </a:p>
          <a:p>
            <a:pPr marL="0" indent="0">
              <a:lnSpc>
                <a:spcPct val="90000"/>
              </a:lnSpc>
              <a:buNone/>
            </a:pPr>
            <a:r>
              <a:rPr lang="en-US" sz="1200"/>
              <a:t>	Games and equipment from home should not be allowed on school grounds. Often times, students feel that they shouldn’t have to share items they’ve brought from home, which can result in jealousy and fighting. In addition, many students haven’t been taught safety rules with certain types of equipment, which can result in hurting others. Also, some items, such as board games, can take a lot of time to set up and clean up. This can make them impractical for recess time. </a:t>
            </a:r>
          </a:p>
          <a:p>
            <a:pPr marL="0" indent="0">
              <a:lnSpc>
                <a:spcPct val="90000"/>
              </a:lnSpc>
              <a:buNone/>
            </a:pPr>
            <a:endParaRPr lang="en-US" sz="1200"/>
          </a:p>
          <a:p>
            <a:pPr marL="0" indent="0">
              <a:lnSpc>
                <a:spcPct val="90000"/>
              </a:lnSpc>
              <a:buNone/>
            </a:pPr>
            <a:endParaRPr lang="en-US" sz="1200"/>
          </a:p>
          <a:p>
            <a:pPr marL="0" indent="0">
              <a:lnSpc>
                <a:spcPct val="90000"/>
              </a:lnSpc>
              <a:buNone/>
            </a:pPr>
            <a:r>
              <a:rPr lang="en-US" sz="1200"/>
              <a:t>What is the point?   The evidence? </a:t>
            </a:r>
          </a:p>
        </p:txBody>
      </p:sp>
      <p:pic>
        <p:nvPicPr>
          <p:cNvPr id="7" name="Graphic 6" descr="Robot">
            <a:extLst>
              <a:ext uri="{FF2B5EF4-FFF2-40B4-BE49-F238E27FC236}">
                <a16:creationId xmlns:a16="http://schemas.microsoft.com/office/drawing/2014/main" id="{907E5123-80DF-4AD8-9736-D98C4EBCB0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82356" y="2413000"/>
            <a:ext cx="3716338" cy="3716338"/>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1700865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DFB1C22-A802-2D48-A71C-A643FEC01926}"/>
              </a:ext>
            </a:extLst>
          </p:cNvPr>
          <p:cNvSpPr>
            <a:spLocks noGrp="1"/>
          </p:cNvSpPr>
          <p:nvPr>
            <p:ph type="title"/>
          </p:nvPr>
        </p:nvSpPr>
        <p:spPr>
          <a:xfrm>
            <a:off x="451515" y="1734857"/>
            <a:ext cx="3765483" cy="3388287"/>
          </a:xfrm>
        </p:spPr>
        <p:txBody>
          <a:bodyPr anchor="ctr">
            <a:normAutofit/>
          </a:bodyPr>
          <a:lstStyle/>
          <a:p>
            <a:r>
              <a:rPr lang="en-US" dirty="0"/>
              <a:t>Importance</a:t>
            </a:r>
          </a:p>
        </p:txBody>
      </p:sp>
      <p:sp>
        <p:nvSpPr>
          <p:cNvPr id="3" name="Content Placeholder 2">
            <a:extLst>
              <a:ext uri="{FF2B5EF4-FFF2-40B4-BE49-F238E27FC236}">
                <a16:creationId xmlns:a16="http://schemas.microsoft.com/office/drawing/2014/main" id="{651C42DD-439C-CC4E-A31E-47631808196F}"/>
              </a:ext>
            </a:extLst>
          </p:cNvPr>
          <p:cNvSpPr>
            <a:spLocks noGrp="1"/>
          </p:cNvSpPr>
          <p:nvPr>
            <p:ph idx="1"/>
          </p:nvPr>
        </p:nvSpPr>
        <p:spPr>
          <a:xfrm>
            <a:off x="6008068" y="978993"/>
            <a:ext cx="5365218" cy="4900014"/>
          </a:xfrm>
          <a:effectLst/>
        </p:spPr>
        <p:txBody>
          <a:bodyPr>
            <a:normAutofit/>
          </a:bodyPr>
          <a:lstStyle/>
          <a:p>
            <a:r>
              <a:rPr lang="en-US" sz="2000"/>
              <a:t>It is important to be able to judge whether the author’s point is. Well supported. This way you can make a more informed decision about what your own opinion is. </a:t>
            </a:r>
          </a:p>
        </p:txBody>
      </p:sp>
    </p:spTree>
    <p:extLst>
      <p:ext uri="{BB962C8B-B14F-4D97-AF65-F5344CB8AC3E}">
        <p14:creationId xmlns:p14="http://schemas.microsoft.com/office/powerpoint/2010/main" val="328955542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EE0F0-E9C5-6246-B202-D50D17169FF1}"/>
              </a:ext>
            </a:extLst>
          </p:cNvPr>
          <p:cNvSpPr>
            <a:spLocks noGrp="1"/>
          </p:cNvSpPr>
          <p:nvPr>
            <p:ph type="title"/>
          </p:nvPr>
        </p:nvSpPr>
        <p:spPr/>
        <p:txBody>
          <a:bodyPr/>
          <a:lstStyle/>
          <a:p>
            <a:r>
              <a:rPr lang="en-US" dirty="0"/>
              <a:t>Well supported or not well supported?</a:t>
            </a:r>
          </a:p>
        </p:txBody>
      </p:sp>
      <p:graphicFrame>
        <p:nvGraphicFramePr>
          <p:cNvPr id="4" name="Content Placeholder 3">
            <a:extLst>
              <a:ext uri="{FF2B5EF4-FFF2-40B4-BE49-F238E27FC236}">
                <a16:creationId xmlns:a16="http://schemas.microsoft.com/office/drawing/2014/main" id="{5058D1D4-96F2-8943-9ED9-A9552C5BEBA5}"/>
              </a:ext>
            </a:extLst>
          </p:cNvPr>
          <p:cNvGraphicFramePr>
            <a:graphicFrameLocks noGrp="1"/>
          </p:cNvGraphicFramePr>
          <p:nvPr>
            <p:ph idx="1"/>
            <p:extLst>
              <p:ext uri="{D42A27DB-BD31-4B8C-83A1-F6EECF244321}">
                <p14:modId xmlns:p14="http://schemas.microsoft.com/office/powerpoint/2010/main" val="1603130454"/>
              </p:ext>
            </p:extLst>
          </p:nvPr>
        </p:nvGraphicFramePr>
        <p:xfrm>
          <a:off x="819150" y="2222500"/>
          <a:ext cx="10553700" cy="3754120"/>
        </p:xfrm>
        <a:graphic>
          <a:graphicData uri="http://schemas.openxmlformats.org/drawingml/2006/table">
            <a:tbl>
              <a:tblPr firstRow="1" bandRow="1">
                <a:tableStyleId>{5C22544A-7EE6-4342-B048-85BDC9FD1C3A}</a:tableStyleId>
              </a:tblPr>
              <a:tblGrid>
                <a:gridCol w="5276850">
                  <a:extLst>
                    <a:ext uri="{9D8B030D-6E8A-4147-A177-3AD203B41FA5}">
                      <a16:colId xmlns:a16="http://schemas.microsoft.com/office/drawing/2014/main" val="3572160825"/>
                    </a:ext>
                  </a:extLst>
                </a:gridCol>
                <a:gridCol w="5276850">
                  <a:extLst>
                    <a:ext uri="{9D8B030D-6E8A-4147-A177-3AD203B41FA5}">
                      <a16:colId xmlns:a16="http://schemas.microsoft.com/office/drawing/2014/main" val="1392278697"/>
                    </a:ext>
                  </a:extLst>
                </a:gridCol>
              </a:tblGrid>
              <a:tr h="370840">
                <a:tc>
                  <a:txBody>
                    <a:bodyPr/>
                    <a:lstStyle/>
                    <a:p>
                      <a:r>
                        <a:rPr lang="en-US" dirty="0"/>
                        <a:t>#1</a:t>
                      </a:r>
                    </a:p>
                  </a:txBody>
                  <a:tcPr/>
                </a:tc>
                <a:tc>
                  <a:txBody>
                    <a:bodyPr/>
                    <a:lstStyle/>
                    <a:p>
                      <a:r>
                        <a:rPr lang="en-US" dirty="0"/>
                        <a:t>#2</a:t>
                      </a:r>
                    </a:p>
                  </a:txBody>
                  <a:tcPr/>
                </a:tc>
                <a:extLst>
                  <a:ext uri="{0D108BD9-81ED-4DB2-BD59-A6C34878D82A}">
                    <a16:rowId xmlns:a16="http://schemas.microsoft.com/office/drawing/2014/main" val="378549438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Games and equipment from home should not be allowed on school grounds. Often times, students feel that they shouldn’t have to share items they’ve brought from home, which can result in jealousy and fighting. In addition, many students haven’t been taught safety rules with certain types of equipment, which can result in hurting others. Also, some items, such as board games, can take a lot of time to set up and clean up. This can make them impractical for recess time. </a:t>
                      </a:r>
                    </a:p>
                    <a:p>
                      <a:endParaRPr lang="en-US" dirty="0"/>
                    </a:p>
                  </a:txBody>
                  <a:tcPr/>
                </a:tc>
                <a:tc>
                  <a:txBody>
                    <a:bodyPr/>
                    <a:lstStyle/>
                    <a:p>
                      <a:r>
                        <a:rPr lang="en-US" dirty="0"/>
                        <a:t>Games and equipment from home should be allowed in school, because they are fun! Students enjoy playing their won games from home with their friends. </a:t>
                      </a:r>
                    </a:p>
                  </a:txBody>
                  <a:tcPr/>
                </a:tc>
                <a:extLst>
                  <a:ext uri="{0D108BD9-81ED-4DB2-BD59-A6C34878D82A}">
                    <a16:rowId xmlns:a16="http://schemas.microsoft.com/office/drawing/2014/main" val="2976073134"/>
                  </a:ext>
                </a:extLst>
              </a:tr>
            </a:tbl>
          </a:graphicData>
        </a:graphic>
      </p:graphicFrame>
    </p:spTree>
    <p:extLst>
      <p:ext uri="{BB962C8B-B14F-4D97-AF65-F5344CB8AC3E}">
        <p14:creationId xmlns:p14="http://schemas.microsoft.com/office/powerpoint/2010/main" val="655061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775F366-526C-4C42-8931-696FFE8AA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597EA66B-2AAB-42B0-9F9D-38920D8D82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BCB1F7-4AE0-A24D-A505-257D6BDA6B1B}"/>
              </a:ext>
            </a:extLst>
          </p:cNvPr>
          <p:cNvSpPr>
            <a:spLocks noGrp="1"/>
          </p:cNvSpPr>
          <p:nvPr>
            <p:ph type="title"/>
          </p:nvPr>
        </p:nvSpPr>
        <p:spPr>
          <a:xfrm>
            <a:off x="965199" y="885433"/>
            <a:ext cx="10261602" cy="3022257"/>
          </a:xfrm>
          <a:effectLst/>
        </p:spPr>
        <p:txBody>
          <a:bodyPr vert="horz" lIns="91440" tIns="45720" rIns="91440" bIns="45720" rtlCol="0" anchor="b">
            <a:normAutofit/>
          </a:bodyPr>
          <a:lstStyle/>
          <a:p>
            <a:pPr algn="ctr"/>
            <a:r>
              <a:rPr lang="en-US" sz="7200">
                <a:solidFill>
                  <a:schemeClr val="tx1"/>
                </a:solidFill>
              </a:rPr>
              <a:t>Discussion…</a:t>
            </a:r>
          </a:p>
        </p:txBody>
      </p:sp>
      <p:sp>
        <p:nvSpPr>
          <p:cNvPr id="3" name="Content Placeholder 2">
            <a:extLst>
              <a:ext uri="{FF2B5EF4-FFF2-40B4-BE49-F238E27FC236}">
                <a16:creationId xmlns:a16="http://schemas.microsoft.com/office/drawing/2014/main" id="{15AC8818-9A9D-C84C-B5FD-03893722B88A}"/>
              </a:ext>
            </a:extLst>
          </p:cNvPr>
          <p:cNvSpPr>
            <a:spLocks noGrp="1"/>
          </p:cNvSpPr>
          <p:nvPr>
            <p:ph idx="1"/>
          </p:nvPr>
        </p:nvSpPr>
        <p:spPr>
          <a:xfrm>
            <a:off x="1906955" y="4033164"/>
            <a:ext cx="8378090" cy="1181206"/>
          </a:xfrm>
          <a:effectLst/>
        </p:spPr>
        <p:txBody>
          <a:bodyPr vert="horz" lIns="91440" tIns="45720" rIns="91440" bIns="45720" rtlCol="0" anchor="t">
            <a:normAutofit/>
          </a:bodyPr>
          <a:lstStyle/>
          <a:p>
            <a:pPr marL="0" indent="0" algn="ctr">
              <a:buNone/>
            </a:pPr>
            <a:r>
              <a:rPr lang="en-US" sz="2000"/>
              <a:t>What happens if we do not carefully examine the reasons that support someone’s points?</a:t>
            </a:r>
          </a:p>
        </p:txBody>
      </p:sp>
      <p:sp>
        <p:nvSpPr>
          <p:cNvPr id="12" name="Freeform: Shape 11">
            <a:extLst>
              <a:ext uri="{FF2B5EF4-FFF2-40B4-BE49-F238E27FC236}">
                <a16:creationId xmlns:a16="http://schemas.microsoft.com/office/drawing/2014/main" id="{D360EBE3-31BB-422F-AA87-FA3873DAE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5247977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0</TotalTime>
  <Words>375</Words>
  <Application>Microsoft Macintosh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2</vt:lpstr>
      <vt:lpstr>Quotable</vt:lpstr>
      <vt:lpstr>Reasoning and Evidence</vt:lpstr>
      <vt:lpstr>Objective</vt:lpstr>
      <vt:lpstr>Prior Knowledge</vt:lpstr>
      <vt:lpstr>Point- What is it?</vt:lpstr>
      <vt:lpstr>Evidence- What is it?</vt:lpstr>
      <vt:lpstr>Importance</vt:lpstr>
      <vt:lpstr>Well supported or not well supported?</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Reasoning and Evidence</dc:title>
  <dc:creator>Ossenfort, Nicole</dc:creator>
  <cp:lastModifiedBy>Ossenfort, Nicole</cp:lastModifiedBy>
  <cp:revision>1</cp:revision>
  <dcterms:created xsi:type="dcterms:W3CDTF">2020-04-20T03:35:10Z</dcterms:created>
  <dcterms:modified xsi:type="dcterms:W3CDTF">2020-04-20T03:35:13Z</dcterms:modified>
</cp:coreProperties>
</file>